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906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7b7f3dd0c_0_2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47b7f3dd0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7b7f3dd0c_0_2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7b7f3dd0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7b7f3dd0c_0_2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7b7f3dd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7b7f3dd0c_0_3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7b7f3dd0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7b7f3dd0c_0_3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7b7f3dd0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7b7f3dd0c_0_3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7b7f3dd0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7b7f3dd0c_0_4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47b7f3dd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7b7f3dd0c_0_4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7b7f3dd0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7b7f3dd0c_0_4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7b7f3dd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7b7f3dd0c_0_4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7b7f3dd0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7b7f3dd0c_0_5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7b7f3dd0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7b7f3dd0c_0_5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47b7f3dd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7b7f3dd0c_0_5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47b7f3dd0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b7f3dd0c_0_6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47b7f3dd0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7b7f3dd0c_0_6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7b7f3dd0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7b7f3dd0c_0_6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47b7f3dd0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47b7f3dd0c_0_7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47b7f3dd0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47b7f3dd0c_0_7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47b7f3dd0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7b7f3dd0c_0_7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7b7f3dd0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7b7f3dd0c_0_7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47b7f3dd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7b7f3dd0c_0_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7b7f3dd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47b7f3dd0c_0_8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47b7f3dd0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47b7f3dd0c_0_8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47b7f3dd0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47b7f3dd0c_0_8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47b7f3dd0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47b7f3dd0c_0_9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47b7f3dd0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7b7f3dd0c_0_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7b7f3dd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7b7f3dd0c_0_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7b7f3dd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7b7f3dd0c_0_1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7b7f3dd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7b7f3dd0c_0_1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7b7f3dd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7b7f3dd0c_0_1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7b7f3dd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7b7f3dd0c_0_1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7b7f3dd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569370" y="840300"/>
            <a:ext cx="6859125" cy="2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589456" y="4317933"/>
            <a:ext cx="6859125" cy="16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1"/>
          <p:cNvCxnSpPr/>
          <p:nvPr/>
        </p:nvCxnSpPr>
        <p:spPr>
          <a:xfrm>
            <a:off x="460633" y="6320000"/>
            <a:ext cx="8988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1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5352" y="5634700"/>
            <a:ext cx="908765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2"/>
          <p:cNvCxnSpPr/>
          <p:nvPr/>
        </p:nvCxnSpPr>
        <p:spPr>
          <a:xfrm>
            <a:off x="460633" y="6320000"/>
            <a:ext cx="8988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2"/>
          <p:cNvCxnSpPr/>
          <p:nvPr/>
        </p:nvCxnSpPr>
        <p:spPr>
          <a:xfrm>
            <a:off x="460633" y="554200"/>
            <a:ext cx="8988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925114" y="1739800"/>
            <a:ext cx="8055775" cy="20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925114" y="3892600"/>
            <a:ext cx="8055775" cy="14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60633" y="554200"/>
            <a:ext cx="8988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" name="Google Shape;20;p4"/>
          <p:cNvCxnSpPr/>
          <p:nvPr/>
        </p:nvCxnSpPr>
        <p:spPr>
          <a:xfrm>
            <a:off x="460633" y="6320000"/>
            <a:ext cx="8988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440294" y="2409100"/>
            <a:ext cx="8988200" cy="20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5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5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5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2600270" y="767933"/>
            <a:ext cx="6848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2610955" y="2127701"/>
            <a:ext cx="68484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6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6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6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6"/>
          <p:cNvSpPr txBox="1"/>
          <p:nvPr>
            <p:ph type="title"/>
          </p:nvPr>
        </p:nvSpPr>
        <p:spPr>
          <a:xfrm>
            <a:off x="2600270" y="767933"/>
            <a:ext cx="6848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600328" y="2136900"/>
            <a:ext cx="332735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21453" y="2136900"/>
            <a:ext cx="332735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28575" y="548767"/>
            <a:ext cx="9230650" cy="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8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8"/>
          <p:cNvSpPr txBox="1"/>
          <p:nvPr>
            <p:ph type="title"/>
          </p:nvPr>
        </p:nvSpPr>
        <p:spPr>
          <a:xfrm>
            <a:off x="346125" y="1248800"/>
            <a:ext cx="30420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46125" y="2462405"/>
            <a:ext cx="30420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9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306695" y="949521"/>
            <a:ext cx="6764550" cy="51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4953000" y="167"/>
            <a:ext cx="4953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10"/>
          <p:cNvCxnSpPr/>
          <p:nvPr/>
        </p:nvCxnSpPr>
        <p:spPr>
          <a:xfrm>
            <a:off x="5448815" y="5994000"/>
            <a:ext cx="50732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0"/>
          <p:cNvSpPr txBox="1"/>
          <p:nvPr>
            <p:ph type="title"/>
          </p:nvPr>
        </p:nvSpPr>
        <p:spPr>
          <a:xfrm>
            <a:off x="287625" y="1863133"/>
            <a:ext cx="4382300" cy="17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87625" y="3647161"/>
            <a:ext cx="4382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5351125" y="965600"/>
            <a:ext cx="415675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00270" y="767933"/>
            <a:ext cx="6848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10955" y="2127701"/>
            <a:ext cx="68484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321549" y="2595499"/>
            <a:ext cx="92745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クラウド技術者育成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4400">
                <a:solidFill>
                  <a:schemeClr val="lt1"/>
                </a:solidFill>
              </a:rPr>
              <a:t>AWS</a:t>
            </a: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編-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「クラウドサービス」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→ネットワーク経由で</a:t>
            </a:r>
            <a:r>
              <a:rPr b="1" lang="en-US" sz="2600" u="sng">
                <a:solidFill>
                  <a:srgbClr val="F1A60F"/>
                </a:solidFill>
              </a:rPr>
              <a:t>アプリ</a:t>
            </a:r>
            <a:r>
              <a:rPr b="1" lang="en-US" sz="2600">
                <a:solidFill>
                  <a:srgbClr val="717171"/>
                </a:solidFill>
              </a:rPr>
              <a:t>を提供するサービス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0" r="69456" t="0"/>
          <a:stretch/>
        </p:blipFill>
        <p:spPr>
          <a:xfrm>
            <a:off x="6934200" y="2339600"/>
            <a:ext cx="2257051" cy="39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「SaaS」</a:t>
            </a:r>
            <a:r>
              <a:rPr b="1" lang="en-US" sz="2600">
                <a:solidFill>
                  <a:srgbClr val="717171"/>
                </a:solidFill>
              </a:rPr>
              <a:t>Software as a Service</a:t>
            </a:r>
            <a:endParaRPr b="1" i="0" sz="26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19559" r="17669" t="0"/>
          <a:stretch/>
        </p:blipFill>
        <p:spPr>
          <a:xfrm>
            <a:off x="1869125" y="3787389"/>
            <a:ext cx="975600" cy="857261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425" y="3787400"/>
            <a:ext cx="857251" cy="857251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2"/>
          <p:cNvSpPr/>
          <p:nvPr/>
        </p:nvSpPr>
        <p:spPr>
          <a:xfrm>
            <a:off x="1159725" y="2736800"/>
            <a:ext cx="5273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700">
                <a:solidFill>
                  <a:srgbClr val="717171"/>
                </a:solidFill>
              </a:rPr>
              <a:t>ブラウザなどからDLせず</a:t>
            </a:r>
            <a:endParaRPr b="1" sz="2700">
              <a:solidFill>
                <a:srgbClr val="71717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700">
                <a:solidFill>
                  <a:srgbClr val="717171"/>
                </a:solidFill>
              </a:rPr>
              <a:t>アプリを利用できる</a:t>
            </a:r>
            <a:endParaRPr b="1" i="0" sz="19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6275" y="3787400"/>
            <a:ext cx="992603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「クラウドサービス」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→ネットワーク経由で</a:t>
            </a:r>
            <a:endParaRPr b="1" sz="2600">
              <a:solidFill>
                <a:srgbClr val="71717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　アプリの</a:t>
            </a:r>
            <a:r>
              <a:rPr b="1" lang="en-US" sz="2600" u="sng">
                <a:solidFill>
                  <a:srgbClr val="F1A60F"/>
                </a:solidFill>
              </a:rPr>
              <a:t>開発環境</a:t>
            </a:r>
            <a:r>
              <a:rPr b="1" lang="en-US" sz="2600">
                <a:solidFill>
                  <a:srgbClr val="717171"/>
                </a:solidFill>
              </a:rPr>
              <a:t>を提供するサービス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「PaaS」</a:t>
            </a:r>
            <a:r>
              <a:rPr b="1" lang="en-US" sz="2600">
                <a:solidFill>
                  <a:srgbClr val="717171"/>
                </a:solidFill>
              </a:rPr>
              <a:t>Platform as a Service</a:t>
            </a:r>
            <a:endParaRPr b="1" i="0" sz="26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717171"/>
              </a:solidFill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-375975" y="28129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700">
                <a:solidFill>
                  <a:srgbClr val="717171"/>
                </a:solidFill>
              </a:rPr>
              <a:t>サーバレスで</a:t>
            </a:r>
            <a:endParaRPr b="1" sz="2700">
              <a:solidFill>
                <a:srgbClr val="71717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700">
                <a:solidFill>
                  <a:srgbClr val="717171"/>
                </a:solidFill>
              </a:rPr>
              <a:t>コードをデプロイすればアプリが動く</a:t>
            </a:r>
            <a:endParaRPr b="1" i="0" sz="19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30709" r="40595" t="0"/>
          <a:stretch/>
        </p:blipFill>
        <p:spPr>
          <a:xfrm>
            <a:off x="7298626" y="2339600"/>
            <a:ext cx="2120374" cy="39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8425" y="3787400"/>
            <a:ext cx="827575" cy="881675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488" y="3805000"/>
            <a:ext cx="1679397" cy="881676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0500" y="3787400"/>
            <a:ext cx="1679375" cy="892723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「クラウドサービス」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→ネットワーク経由でサーバやストレージなどの</a:t>
            </a:r>
            <a:endParaRPr b="1" sz="2600">
              <a:solidFill>
                <a:srgbClr val="71717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　</a:t>
            </a:r>
            <a:r>
              <a:rPr b="1" lang="en-US" sz="2600" u="sng">
                <a:solidFill>
                  <a:srgbClr val="F1A60F"/>
                </a:solidFill>
              </a:rPr>
              <a:t>インフラリソース</a:t>
            </a:r>
            <a:r>
              <a:rPr b="1" lang="en-US" sz="2600">
                <a:solidFill>
                  <a:srgbClr val="717171"/>
                </a:solidFill>
              </a:rPr>
              <a:t>を提供するサービス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「IaaS」</a:t>
            </a:r>
            <a:r>
              <a:rPr b="1" lang="en-US" sz="2600">
                <a:solidFill>
                  <a:srgbClr val="717171"/>
                </a:solidFill>
              </a:rPr>
              <a:t>Infrastructure as a Service</a:t>
            </a:r>
            <a:endParaRPr b="1" i="0" sz="26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-375975" y="28129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700">
                <a:solidFill>
                  <a:srgbClr val="717171"/>
                </a:solidFill>
              </a:rPr>
              <a:t>インフラ構築に必要な</a:t>
            </a:r>
            <a:endParaRPr b="1" sz="2700">
              <a:solidFill>
                <a:srgbClr val="71717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700">
                <a:solidFill>
                  <a:srgbClr val="717171"/>
                </a:solidFill>
              </a:rPr>
              <a:t>リソースを瞬時に起動できる</a:t>
            </a:r>
            <a:endParaRPr b="1" sz="2700">
              <a:solidFill>
                <a:srgbClr val="717171"/>
              </a:solidFill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 rotWithShape="1">
          <a:blip r:embed="rId3">
            <a:alphaModFix/>
          </a:blip>
          <a:srcRect b="0" l="26551" r="25745" t="0"/>
          <a:stretch/>
        </p:blipFill>
        <p:spPr>
          <a:xfrm>
            <a:off x="2047275" y="3765300"/>
            <a:ext cx="1286800" cy="12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 b="0" l="59554" r="11750" t="0"/>
          <a:stretch/>
        </p:blipFill>
        <p:spPr>
          <a:xfrm>
            <a:off x="7451026" y="2492000"/>
            <a:ext cx="2120374" cy="39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 rotWithShape="1">
          <a:blip r:embed="rId5">
            <a:alphaModFix/>
          </a:blip>
          <a:srcRect b="0" l="25530" r="28577" t="0"/>
          <a:stretch/>
        </p:blipFill>
        <p:spPr>
          <a:xfrm>
            <a:off x="3435800" y="3686850"/>
            <a:ext cx="1365586" cy="12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6">
            <a:alphaModFix/>
          </a:blip>
          <a:srcRect b="0" l="29300" r="28217" t="0"/>
          <a:stretch/>
        </p:blipFill>
        <p:spPr>
          <a:xfrm>
            <a:off x="4899225" y="3562125"/>
            <a:ext cx="1365574" cy="169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「クラウドサービス」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代表的な「クラウドサービス」＝</a:t>
            </a:r>
            <a:r>
              <a:rPr b="1" lang="en-US" sz="3200" u="sng">
                <a:solidFill>
                  <a:srgbClr val="F1A60F"/>
                </a:solidFill>
              </a:rPr>
              <a:t>AWS</a:t>
            </a:r>
            <a:endParaRPr b="1" i="0" sz="3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00" y="1933550"/>
            <a:ext cx="6029361" cy="3165451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25"/>
          <p:cNvSpPr/>
          <p:nvPr/>
        </p:nvSpPr>
        <p:spPr>
          <a:xfrm>
            <a:off x="462225" y="53275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sng">
                <a:solidFill>
                  <a:srgbClr val="F1A60F"/>
                </a:solidFill>
              </a:rPr>
              <a:t>「クラウドサービス」は</a:t>
            </a:r>
            <a:endParaRPr b="1" sz="2700" u="sng">
              <a:solidFill>
                <a:srgbClr val="F1A60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sng">
                <a:solidFill>
                  <a:srgbClr val="F1A60F"/>
                </a:solidFill>
              </a:rPr>
              <a:t>SaaS・PaaS・IaaSを商品として提供する</a:t>
            </a:r>
            <a:endParaRPr b="1" sz="27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「Amazon Web Services」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→Amazonが提供する「クラウドサービス」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774" y="2584450"/>
            <a:ext cx="3782000" cy="36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66" y="2240675"/>
            <a:ext cx="5220036" cy="27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25" y="5057700"/>
            <a:ext cx="2834825" cy="9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6600" y="4802473"/>
            <a:ext cx="2782200" cy="15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3098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717171"/>
                </a:solidFill>
              </a:rPr>
              <a:t>エンジニアが必要とするアプリが揃っている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rgbClr val="F1A60F"/>
                </a:solidFill>
              </a:rPr>
              <a:t>「アプリケーションストア」</a:t>
            </a:r>
            <a:endParaRPr b="1" i="0" sz="3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995625" y="6089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→ユーザ登録をすれば全てのサービスが利用可能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349" y="2369636"/>
            <a:ext cx="6910249" cy="3658375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参考）AWSで構築したシステム構成図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「AWS」でみる SaaS・PaaS・IaaS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025" y="2297375"/>
            <a:ext cx="5984699" cy="4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5525900" y="1872500"/>
            <a:ext cx="4065300" cy="91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4A7D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734925" y="1919450"/>
            <a:ext cx="3798600" cy="98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D9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781" y="4121050"/>
            <a:ext cx="1064020" cy="8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99" y="3079025"/>
            <a:ext cx="961525" cy="8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9675" y="5246611"/>
            <a:ext cx="12001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 rotWithShape="1">
          <a:blip r:embed="rId6">
            <a:alphaModFix/>
          </a:blip>
          <a:srcRect b="3476" l="0" r="0" t="8285"/>
          <a:stretch/>
        </p:blipFill>
        <p:spPr>
          <a:xfrm>
            <a:off x="47075" y="5140975"/>
            <a:ext cx="1916050" cy="7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075" y="3987325"/>
            <a:ext cx="1134845" cy="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6825" y="3038952"/>
            <a:ext cx="1200150" cy="93924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/>
          <p:nvPr/>
        </p:nvSpPr>
        <p:spPr>
          <a:xfrm>
            <a:off x="538425" y="2127200"/>
            <a:ext cx="3930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400">
                <a:solidFill>
                  <a:srgbClr val="717171"/>
                </a:solidFill>
              </a:rPr>
              <a:t>「SaaS」</a:t>
            </a:r>
            <a:r>
              <a:rPr b="1" lang="en-US" sz="1800">
                <a:solidFill>
                  <a:srgbClr val="717171"/>
                </a:solidFill>
              </a:rPr>
              <a:t>Software as a Service</a:t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27675" y="2132675"/>
            <a:ext cx="4446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400">
                <a:solidFill>
                  <a:srgbClr val="717171"/>
                </a:solidFill>
              </a:rPr>
              <a:t>「IaaS」</a:t>
            </a:r>
            <a:r>
              <a:rPr b="1" lang="en-US" sz="1800">
                <a:solidFill>
                  <a:srgbClr val="717171"/>
                </a:solidFill>
              </a:rPr>
              <a:t>Infrastructure as a Service</a:t>
            </a:r>
            <a:endParaRPr b="1" i="0" sz="19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「AWS」でみる SaaS・PaaS・IaaS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1681425" y="3194000"/>
            <a:ext cx="3252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コンテンツ配信</a:t>
            </a:r>
            <a:r>
              <a:rPr b="1" lang="en-US" sz="2600">
                <a:solidFill>
                  <a:srgbClr val="F1A60F"/>
                </a:solidFill>
              </a:rPr>
              <a:t>機能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681425" y="4108400"/>
            <a:ext cx="3252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モニタリング</a:t>
            </a:r>
            <a:r>
              <a:rPr b="1" lang="en-US" sz="2600">
                <a:solidFill>
                  <a:srgbClr val="F1A60F"/>
                </a:solidFill>
              </a:rPr>
              <a:t>機能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757625" y="5022800"/>
            <a:ext cx="3252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100">
                <a:solidFill>
                  <a:srgbClr val="717171"/>
                </a:solidFill>
              </a:rPr>
              <a:t>ロードバランシング</a:t>
            </a:r>
            <a:r>
              <a:rPr b="1" lang="en-US" sz="2600">
                <a:solidFill>
                  <a:srgbClr val="F1A60F"/>
                </a:solidFill>
              </a:rPr>
              <a:t>機能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6939225" y="3194000"/>
            <a:ext cx="2230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0000FF"/>
                </a:solidFill>
              </a:rPr>
              <a:t>インスタンス</a:t>
            </a:r>
            <a:endParaRPr b="1" i="0" sz="18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7701225" y="4184600"/>
            <a:ext cx="96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0000FF"/>
                </a:solidFill>
              </a:rPr>
              <a:t>DB</a:t>
            </a:r>
            <a:endParaRPr b="1" i="0" sz="18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6991125" y="5251400"/>
            <a:ext cx="2230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0000FF"/>
                </a:solidFill>
              </a:rPr>
              <a:t>ネットワーク</a:t>
            </a:r>
            <a:endParaRPr b="1" i="0" sz="18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1274925" y="5591175"/>
            <a:ext cx="4065300" cy="983100"/>
          </a:xfrm>
          <a:prstGeom prst="wedgeEllipseCallout">
            <a:avLst>
              <a:gd fmla="val -20606" name="adj1"/>
              <a:gd fmla="val -60047" name="adj2"/>
            </a:avLst>
          </a:prstGeom>
          <a:solidFill>
            <a:srgbClr val="F1A60F"/>
          </a:solidFill>
          <a:ln cap="flat" cmpd="sng" w="9525">
            <a:solidFill>
              <a:srgbClr val="F1A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LBが立っているインスタンスを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ユーザが管理することはないから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サービスを紹介(IaaS)「EC2」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→AWS上で仮想サーバを起動できるサービス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 b="0" l="30260" r="30209" t="0"/>
          <a:stretch/>
        </p:blipFill>
        <p:spPr>
          <a:xfrm>
            <a:off x="763275" y="2492000"/>
            <a:ext cx="2988400" cy="397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/>
          <p:nvPr/>
        </p:nvSpPr>
        <p:spPr>
          <a:xfrm>
            <a:off x="4119825" y="2584400"/>
            <a:ext cx="458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特徴①：管理コスト削減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4119825" y="3041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特徴②：高可用性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4119825" y="34987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特徴③：利用目的に応じた柔軟性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4119825" y="39559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特徴④：AMIで増設が簡単にできる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66" y="4821873"/>
            <a:ext cx="2409734" cy="14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025" y="4853600"/>
            <a:ext cx="2413606" cy="12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特徴①：管理コスト削減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b="4306" l="4304" r="4487" t="7989"/>
          <a:stretch/>
        </p:blipFill>
        <p:spPr>
          <a:xfrm>
            <a:off x="2779775" y="2796850"/>
            <a:ext cx="3859425" cy="33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/>
          <p:nvPr/>
        </p:nvSpPr>
        <p:spPr>
          <a:xfrm>
            <a:off x="2855975" y="4663525"/>
            <a:ext cx="3798600" cy="140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4A7D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2840600" y="2911774"/>
            <a:ext cx="3798600" cy="175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D9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2214825" y="2508200"/>
            <a:ext cx="2508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400">
                <a:solidFill>
                  <a:srgbClr val="717171"/>
                </a:solidFill>
              </a:rPr>
              <a:t>ユーザ管理範囲</a:t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5186625" y="6013400"/>
            <a:ext cx="2508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400">
                <a:solidFill>
                  <a:srgbClr val="717171"/>
                </a:solidFill>
              </a:rPr>
              <a:t>AWS管理範囲</a:t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サービスを紹介(IaaS)「EC2」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目的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2336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「クラウド」の概念を理解する</a:t>
            </a:r>
            <a:endParaRPr b="1" i="0" sz="24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233625" y="2432000"/>
            <a:ext cx="9485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「クラウドサービス」が提供する価値を理解する</a:t>
            </a:r>
            <a:endParaRPr b="1" i="0" sz="24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233625" y="3498800"/>
            <a:ext cx="9370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「AWS」がどんなクラウドサービスか理解する</a:t>
            </a:r>
            <a:endParaRPr b="1" i="0" sz="24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462225" y="50227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 u="sng">
                <a:solidFill>
                  <a:srgbClr val="F1A60F"/>
                </a:solidFill>
              </a:rPr>
              <a:t>「クラウド初学者」向けの資料です</a:t>
            </a:r>
            <a:endParaRPr b="1" sz="33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特徴②：高可用性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568200"/>
            <a:ext cx="7293075" cy="27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845" y="2572475"/>
            <a:ext cx="5637951" cy="397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サービスを紹介(IaaS)「EC2」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995625" y="31939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・ニーズに応じ、多くのスペックが用意されている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2438400" y="3657600"/>
            <a:ext cx="53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参考：https://aws.amazon.com/jp/ec2/instance-types/</a:t>
            </a:r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特徴③：利用目的に応じた柔軟性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995625" y="41083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・必要な時に必要な分だけ利用できる(Auto Scaling)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33"/>
          <p:cNvPicPr preferRelativeResize="0"/>
          <p:nvPr/>
        </p:nvPicPr>
        <p:blipFill rotWithShape="1">
          <a:blip r:embed="rId3">
            <a:alphaModFix/>
          </a:blip>
          <a:srcRect b="8290" l="0" r="0" t="0"/>
          <a:stretch/>
        </p:blipFill>
        <p:spPr>
          <a:xfrm>
            <a:off x="5471075" y="4752400"/>
            <a:ext cx="2925825" cy="16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250" y="4537598"/>
            <a:ext cx="2758954" cy="19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/>
          <p:nvPr/>
        </p:nvSpPr>
        <p:spPr>
          <a:xfrm>
            <a:off x="995625" y="24319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・課金方法を選択できる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4724400" y="2514600"/>
            <a:ext cx="53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参考：https://aws.amazon.com/jp/ec2/pricing/</a:t>
            </a:r>
            <a:endParaRPr/>
          </a:p>
        </p:txBody>
      </p:sp>
      <p:sp>
        <p:nvSpPr>
          <p:cNvPr id="346" name="Google Shape;346;p33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サービスを紹介(IaaS)「EC2」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50" y="2505225"/>
            <a:ext cx="8640151" cy="35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特徴④：AMI(マシンイメージ)で増設が簡単にできる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サービスを紹介(IaaS)「EC2」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61" name="Google Shape;361;p35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サービスを紹介(SaaS)「Cloud Watch」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→AWS上のリソースを監視できるモニタリングサービス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281625" y="2584400"/>
            <a:ext cx="547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特徴①：標準メトリクスは随時収集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/>
          <p:nvPr/>
        </p:nvSpPr>
        <p:spPr>
          <a:xfrm>
            <a:off x="3281625" y="3041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特徴②：</a:t>
            </a:r>
            <a:r>
              <a:rPr b="1" lang="en-US" sz="2300">
                <a:solidFill>
                  <a:srgbClr val="717171"/>
                </a:solidFill>
              </a:rPr>
              <a:t>agentを入れればカスタムメトリクスも</a:t>
            </a:r>
            <a:endParaRPr b="1" i="0" sz="15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3281625" y="34987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特徴③：ログ収集も可能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3281625" y="39559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特徴④：アラートも設定できる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4600" y="2877287"/>
            <a:ext cx="4583100" cy="2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74" name="Google Shape;374;p36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6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サービスを紹介(PaaS)「Lambda」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6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→AWS上でコードをデプロイするだけで処理を実行できる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6"/>
          <p:cNvSpPr/>
          <p:nvPr/>
        </p:nvSpPr>
        <p:spPr>
          <a:xfrm>
            <a:off x="4119825" y="2584400"/>
            <a:ext cx="5584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特徴①：サーバレス(単発処理向け)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/>
          <p:nvPr/>
        </p:nvSpPr>
        <p:spPr>
          <a:xfrm>
            <a:off x="4119825" y="3041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特徴②：利用可能言語に制限有(6つ)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/>
          <p:nvPr/>
        </p:nvSpPr>
        <p:spPr>
          <a:xfrm>
            <a:off x="4119825" y="34987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特徴③：リクエスト数に応じた課金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00" y="2297373"/>
            <a:ext cx="3625948" cy="421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特徴①：サーバレス(単発処理向け)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サービスを紹介(PaaS)「Lambda」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26" y="2419101"/>
            <a:ext cx="5666726" cy="40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特徴②：利用可能言語に制限有り(6つ)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サービスを紹介(PaaS)「Lambda」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075" y="2431273"/>
            <a:ext cx="5274905" cy="405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特徴③：リクエスト数に応じた課金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サービスを紹介(PaaS)「Lambda」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9"/>
          <p:cNvPicPr preferRelativeResize="0"/>
          <p:nvPr/>
        </p:nvPicPr>
        <p:blipFill rotWithShape="1">
          <a:blip r:embed="rId3">
            <a:alphaModFix/>
          </a:blip>
          <a:srcRect b="73011" l="520" r="-520" t="409"/>
          <a:stretch/>
        </p:blipFill>
        <p:spPr>
          <a:xfrm>
            <a:off x="152400" y="2872999"/>
            <a:ext cx="9601199" cy="7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9"/>
          <p:cNvPicPr preferRelativeResize="0"/>
          <p:nvPr/>
        </p:nvPicPr>
        <p:blipFill rotWithShape="1">
          <a:blip r:embed="rId3">
            <a:alphaModFix/>
          </a:blip>
          <a:srcRect b="5381" l="520" r="-520" t="44879"/>
          <a:stretch/>
        </p:blipFill>
        <p:spPr>
          <a:xfrm>
            <a:off x="152400" y="3671402"/>
            <a:ext cx="9601199" cy="14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サービスを紹介(PaaS)「ECS」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995625" y="18223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→AWS上でDockerコンテナを実行・停止・管理できる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0"/>
          <p:cNvSpPr/>
          <p:nvPr/>
        </p:nvSpPr>
        <p:spPr>
          <a:xfrm>
            <a:off x="3815025" y="2736800"/>
            <a:ext cx="5862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500" u="sng">
                <a:solidFill>
                  <a:srgbClr val="717171"/>
                </a:solidFill>
              </a:rPr>
              <a:t>コンテナオーケストレーションツール</a:t>
            </a:r>
            <a:endParaRPr b="1" i="0" sz="17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75" y="2466923"/>
            <a:ext cx="26003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549" y="3330198"/>
            <a:ext cx="1856301" cy="171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コンテナオーケストレーションツールとは？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サービスを紹介(PaaS)「ECS」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75" y="2569173"/>
            <a:ext cx="8688358" cy="3822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5490050" y="2732975"/>
            <a:ext cx="3798600" cy="354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D9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722375" y="2773750"/>
            <a:ext cx="3798600" cy="354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4A7D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2862" l="15367" r="63067" t="66320"/>
          <a:stretch/>
        </p:blipFill>
        <p:spPr>
          <a:xfrm>
            <a:off x="1700249" y="4955550"/>
            <a:ext cx="1660224" cy="1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b="57100" l="61134" r="12323" t="9255"/>
          <a:stretch/>
        </p:blipFill>
        <p:spPr>
          <a:xfrm>
            <a:off x="6385476" y="2732975"/>
            <a:ext cx="2043352" cy="13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「クラウドコンピューティングサービス」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→ネットワーク経由でユーザにサービスを提供する</a:t>
            </a:r>
            <a:r>
              <a:rPr b="1" lang="en-US" sz="2600" u="sng">
                <a:solidFill>
                  <a:srgbClr val="F1A60F"/>
                </a:solidFill>
              </a:rPr>
              <a:t>形態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525" y="3009900"/>
            <a:ext cx="2554299" cy="11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2196600" y="4238675"/>
            <a:ext cx="664200" cy="59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2862" l="15367" r="63067" t="66320"/>
          <a:stretch/>
        </p:blipFill>
        <p:spPr>
          <a:xfrm>
            <a:off x="5662649" y="4955550"/>
            <a:ext cx="1660224" cy="1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2862" l="15367" r="63067" t="66320"/>
          <a:stretch/>
        </p:blipFill>
        <p:spPr>
          <a:xfrm>
            <a:off x="7491449" y="4955550"/>
            <a:ext cx="1660224" cy="1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 rot="-9227617">
            <a:off x="6693944" y="4182527"/>
            <a:ext cx="664394" cy="59355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 rot="9497968">
            <a:off x="7455854" y="4182682"/>
            <a:ext cx="664493" cy="59324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122650" y="4197200"/>
            <a:ext cx="957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購入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3101300" y="4197213"/>
            <a:ext cx="957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専有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206700" y="4197213"/>
            <a:ext cx="957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共有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5615900" y="3968613"/>
            <a:ext cx="957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5694650" y="4349600"/>
            <a:ext cx="957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000">
                <a:solidFill>
                  <a:srgbClr val="717171"/>
                </a:solidFill>
              </a:rPr>
              <a:t>借りる</a:t>
            </a:r>
            <a:endParaRPr b="1" i="0" sz="1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452913" y="2256550"/>
            <a:ext cx="2154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非クラウド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558323" y="2180350"/>
            <a:ext cx="1728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クラウド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434" name="Google Shape;434;p42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コンテナオーケストレーションツールとは？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サービスを紹介(PaaS)「ECS」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42"/>
          <p:cNvPicPr preferRelativeResize="0"/>
          <p:nvPr/>
        </p:nvPicPr>
        <p:blipFill rotWithShape="1">
          <a:blip r:embed="rId3">
            <a:alphaModFix/>
          </a:blip>
          <a:srcRect b="0" l="0" r="0" t="10905"/>
          <a:stretch/>
        </p:blipFill>
        <p:spPr>
          <a:xfrm>
            <a:off x="690825" y="2497278"/>
            <a:ext cx="8444575" cy="381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「AWS」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コンテナオーケストレーションツールとは？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サービスを紹介(PaaS)「ECS」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50" y="3778874"/>
            <a:ext cx="835950" cy="91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43"/>
          <p:cNvGrpSpPr/>
          <p:nvPr/>
        </p:nvGrpSpPr>
        <p:grpSpPr>
          <a:xfrm>
            <a:off x="5202800" y="3290675"/>
            <a:ext cx="3444000" cy="2796000"/>
            <a:chOff x="3221600" y="3290675"/>
            <a:chExt cx="3444000" cy="2796000"/>
          </a:xfrm>
        </p:grpSpPr>
        <p:sp>
          <p:nvSpPr>
            <p:cNvPr id="448" name="Google Shape;448;p43"/>
            <p:cNvSpPr/>
            <p:nvPr/>
          </p:nvSpPr>
          <p:spPr>
            <a:xfrm>
              <a:off x="3221600" y="3290675"/>
              <a:ext cx="1234200" cy="279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D96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5431400" y="3290675"/>
              <a:ext cx="1234200" cy="279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0" name="Google Shape;45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1750" y="3405474"/>
              <a:ext cx="442225" cy="74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1750" y="4243674"/>
              <a:ext cx="442225" cy="74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1750" y="5158074"/>
              <a:ext cx="442225" cy="74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1550" y="3405474"/>
              <a:ext cx="442225" cy="74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1550" y="4319874"/>
              <a:ext cx="442225" cy="74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1550" y="5234274"/>
              <a:ext cx="442225" cy="74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43"/>
          <p:cNvSpPr/>
          <p:nvPr/>
        </p:nvSpPr>
        <p:spPr>
          <a:xfrm>
            <a:off x="4763275" y="2941525"/>
            <a:ext cx="4413300" cy="337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3"/>
          <p:cNvSpPr/>
          <p:nvPr/>
        </p:nvSpPr>
        <p:spPr>
          <a:xfrm rot="-5400000">
            <a:off x="2789850" y="2958325"/>
            <a:ext cx="664200" cy="255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"/>
          <p:cNvSpPr/>
          <p:nvPr/>
        </p:nvSpPr>
        <p:spPr>
          <a:xfrm>
            <a:off x="5557550" y="2561325"/>
            <a:ext cx="288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リージョン(日本)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5176550" y="2942325"/>
            <a:ext cx="155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200">
                <a:solidFill>
                  <a:srgbClr val="717171"/>
                </a:solidFill>
              </a:rPr>
              <a:t>AZ(東京)</a:t>
            </a:r>
            <a:endParaRPr b="1" i="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7386350" y="2942325"/>
            <a:ext cx="155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200">
                <a:solidFill>
                  <a:srgbClr val="717171"/>
                </a:solidFill>
              </a:rPr>
              <a:t>AZ(大阪)</a:t>
            </a:r>
            <a:endParaRPr b="1" i="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838075" y="2643875"/>
            <a:ext cx="3849000" cy="983100"/>
          </a:xfrm>
          <a:prstGeom prst="wedgeEllipseCallout">
            <a:avLst>
              <a:gd fmla="val -20333" name="adj1"/>
              <a:gd fmla="val 86614" name="adj2"/>
            </a:avLst>
          </a:prstGeom>
          <a:solidFill>
            <a:srgbClr val="F1A60F"/>
          </a:solidFill>
          <a:ln cap="flat" cmpd="sng" w="9525">
            <a:solidFill>
              <a:srgbClr val="F1A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2つのAZの1台ずつのEC2で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3つずつコンテナを起動してー</a:t>
            </a:r>
            <a:endParaRPr b="1"/>
          </a:p>
        </p:txBody>
      </p:sp>
      <p:pic>
        <p:nvPicPr>
          <p:cNvPr id="462" name="Google Shape;4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625" y="3292253"/>
            <a:ext cx="391216" cy="2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625" y="3597053"/>
            <a:ext cx="391216" cy="2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625" y="3901853"/>
            <a:ext cx="391216" cy="2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2425" y="4206653"/>
            <a:ext cx="391216" cy="2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2425" y="4511453"/>
            <a:ext cx="391216" cy="2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2425" y="4816253"/>
            <a:ext cx="391216" cy="2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おまけ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●動画</a:t>
            </a:r>
            <a:endParaRPr b="1" sz="2600">
              <a:solidFill>
                <a:srgbClr val="717171"/>
              </a:solidFill>
            </a:endParaRPr>
          </a:p>
        </p:txBody>
      </p:sp>
      <p:sp>
        <p:nvSpPr>
          <p:cNvPr id="475" name="Google Shape;475;p44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おすすめの動画・イベント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25" y="2417951"/>
            <a:ext cx="7835374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/>
        </p:nvSpPr>
        <p:spPr>
          <a:xfrm>
            <a:off x="1572000" y="1999300"/>
            <a:ext cx="46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https://www.youtube.com/c/JPAmazonWebServices</a:t>
            </a: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614625" y="4032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●イベント</a:t>
            </a:r>
            <a:endParaRPr b="1" sz="2600">
              <a:solidFill>
                <a:srgbClr val="717171"/>
              </a:solidFill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2209800" y="4114800"/>
            <a:ext cx="43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https://aws.amazon.com/jp/summits/japan/</a:t>
            </a:r>
            <a:endParaRPr/>
          </a:p>
        </p:txBody>
      </p:sp>
      <p:pic>
        <p:nvPicPr>
          <p:cNvPr id="480" name="Google Shape;4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25" y="4514998"/>
            <a:ext cx="5259002" cy="192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次回予告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5"/>
          <p:cNvSpPr/>
          <p:nvPr/>
        </p:nvSpPr>
        <p:spPr>
          <a:xfrm>
            <a:off x="614625" y="1898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●日程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5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次回はAWSのハンズオンを行います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5"/>
          <p:cNvSpPr/>
          <p:nvPr/>
        </p:nvSpPr>
        <p:spPr>
          <a:xfrm>
            <a:off x="999800" y="2339600"/>
            <a:ext cx="2949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200">
                <a:solidFill>
                  <a:srgbClr val="717171"/>
                </a:solidFill>
              </a:rPr>
              <a:t>5/25(水) 16:00~19:00</a:t>
            </a:r>
            <a:endParaRPr b="1" i="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614625" y="31177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●内容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5"/>
          <p:cNvSpPr/>
          <p:nvPr/>
        </p:nvSpPr>
        <p:spPr>
          <a:xfrm>
            <a:off x="999800" y="3558800"/>
            <a:ext cx="7563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200">
                <a:solidFill>
                  <a:srgbClr val="717171"/>
                </a:solidFill>
              </a:rPr>
              <a:t>EC2で開発環境を構築し、アプリケーションを立ち上げる</a:t>
            </a:r>
            <a:endParaRPr b="1" i="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462225" y="50227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 u="sng">
                <a:solidFill>
                  <a:srgbClr val="F1A60F"/>
                </a:solidFill>
              </a:rPr>
              <a:t>事前準備を必ず済ませておいて下さい</a:t>
            </a:r>
            <a:endParaRPr b="1" sz="33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49710" l="0" r="0" t="0"/>
          <a:stretch/>
        </p:blipFill>
        <p:spPr>
          <a:xfrm>
            <a:off x="1608750" y="2820250"/>
            <a:ext cx="6658300" cy="19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「クラウドコンピューティングサービス」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995625" y="1746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　＝</a:t>
            </a:r>
            <a:r>
              <a:rPr b="1" lang="en-US" sz="2600" u="sng">
                <a:solidFill>
                  <a:srgbClr val="F1A60F"/>
                </a:solidFill>
              </a:rPr>
              <a:t>シェアリングサービス</a:t>
            </a:r>
            <a:r>
              <a:rPr b="1" lang="en-US" sz="2600">
                <a:solidFill>
                  <a:srgbClr val="717171"/>
                </a:solidFill>
              </a:rPr>
              <a:t>　例)カーシェアリング</a:t>
            </a:r>
            <a:endParaRPr b="1" i="0" sz="1800" u="sng" cap="none" strike="noStrike">
              <a:solidFill>
                <a:srgbClr val="F1A60F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62225" y="53275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sng">
                <a:solidFill>
                  <a:srgbClr val="F1A60F"/>
                </a:solidFill>
              </a:rPr>
              <a:t>「クラウド」とはITリソースのシェアリングサービス</a:t>
            </a:r>
            <a:endParaRPr b="1" sz="27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5490050" y="2849950"/>
            <a:ext cx="3798600" cy="343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D9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722375" y="2825600"/>
            <a:ext cx="3798600" cy="348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4A7D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462225" y="12128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「クラウド」のメリット・デメリット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1732250" y="2901800"/>
            <a:ext cx="1728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メリット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1577300" y="4273425"/>
            <a:ext cx="2154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デメリット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5615900" y="3968613"/>
            <a:ext cx="957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1594225" y="4866825"/>
            <a:ext cx="2019300" cy="374700"/>
          </a:xfrm>
          <a:prstGeom prst="rect">
            <a:avLst/>
          </a:prstGeom>
          <a:noFill/>
          <a:ln cap="flat" cmpd="sng" w="9525">
            <a:solidFill>
              <a:srgbClr val="D22E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000">
                <a:solidFill>
                  <a:srgbClr val="717171"/>
                </a:solidFill>
              </a:rPr>
              <a:t>初期コスト高い</a:t>
            </a:r>
            <a:endParaRPr b="1" i="0" sz="1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1452913" y="2256550"/>
            <a:ext cx="2154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非クラウド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6558323" y="2256550"/>
            <a:ext cx="1728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クラウド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1441825" y="5247825"/>
            <a:ext cx="2262600" cy="37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000">
                <a:solidFill>
                  <a:srgbClr val="717171"/>
                </a:solidFill>
              </a:rPr>
              <a:t>メンテコスト高い</a:t>
            </a:r>
            <a:endParaRPr b="1" i="0" sz="1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1822825" y="5628825"/>
            <a:ext cx="1558200" cy="374700"/>
          </a:xfrm>
          <a:prstGeom prst="rect">
            <a:avLst/>
          </a:prstGeom>
          <a:noFill/>
          <a:ln cap="flat" cmpd="sng" w="9525">
            <a:solidFill>
              <a:srgbClr val="D22E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000">
                <a:solidFill>
                  <a:srgbClr val="717171"/>
                </a:solidFill>
              </a:rPr>
              <a:t>柔軟性低い</a:t>
            </a:r>
            <a:endParaRPr b="1" i="0" sz="1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1441825" y="3419025"/>
            <a:ext cx="2262600" cy="374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000">
                <a:solidFill>
                  <a:srgbClr val="717171"/>
                </a:solidFill>
              </a:rPr>
              <a:t>セキュリティ高い</a:t>
            </a:r>
            <a:endParaRPr b="1" i="0" sz="1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609050" y="2825600"/>
            <a:ext cx="1728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メリット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6377900" y="4883025"/>
            <a:ext cx="2154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デメリット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6315625" y="5552625"/>
            <a:ext cx="2154900" cy="374700"/>
          </a:xfrm>
          <a:prstGeom prst="rect">
            <a:avLst/>
          </a:prstGeom>
          <a:noFill/>
          <a:ln cap="flat" cmpd="sng" w="9525">
            <a:solidFill>
              <a:srgbClr val="D22E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000">
                <a:solidFill>
                  <a:srgbClr val="717171"/>
                </a:solidFill>
              </a:rPr>
              <a:t>自由度が低い</a:t>
            </a:r>
            <a:endParaRPr b="1" i="0" sz="1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6394825" y="3419025"/>
            <a:ext cx="2019300" cy="374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000">
                <a:solidFill>
                  <a:srgbClr val="717171"/>
                </a:solidFill>
              </a:rPr>
              <a:t>初期コスト低い</a:t>
            </a:r>
            <a:endParaRPr b="1" i="0" sz="1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6242425" y="3876225"/>
            <a:ext cx="2262600" cy="374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000">
                <a:solidFill>
                  <a:srgbClr val="717171"/>
                </a:solidFill>
              </a:rPr>
              <a:t>メンテコスト低い</a:t>
            </a:r>
            <a:endParaRPr b="1" i="0" sz="1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6623425" y="4333425"/>
            <a:ext cx="1558200" cy="374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000">
                <a:solidFill>
                  <a:srgbClr val="717171"/>
                </a:solidFill>
              </a:rPr>
              <a:t>柔軟性高い</a:t>
            </a:r>
            <a:endParaRPr b="1" i="0" sz="1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「クラウド」とは？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462225" y="11365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（おまけ）オンプレ〜コンテナまでの歴史</a:t>
            </a:r>
            <a:endParaRPr b="1" i="0" sz="24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8"/>
          <p:cNvGrpSpPr/>
          <p:nvPr/>
        </p:nvGrpSpPr>
        <p:grpSpPr>
          <a:xfrm>
            <a:off x="808772" y="4229088"/>
            <a:ext cx="8061203" cy="1656638"/>
            <a:chOff x="808772" y="3467088"/>
            <a:chExt cx="8061203" cy="1656638"/>
          </a:xfrm>
        </p:grpSpPr>
        <p:sp>
          <p:nvSpPr>
            <p:cNvPr id="150" name="Google Shape;150;p18"/>
            <p:cNvSpPr/>
            <p:nvPr/>
          </p:nvSpPr>
          <p:spPr>
            <a:xfrm>
              <a:off x="4814375" y="3467100"/>
              <a:ext cx="1636200" cy="7647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仮想</a:t>
              </a:r>
              <a:r>
                <a:rPr b="1" lang="en-US"/>
                <a:t>化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10年</a:t>
              </a:r>
              <a:endParaRPr b="1"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08775" y="3467088"/>
              <a:ext cx="3892800" cy="764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オンプレ(OS)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30年</a:t>
              </a:r>
              <a:endParaRPr b="1"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6557025" y="3467100"/>
              <a:ext cx="1140900" cy="7647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クラウド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5年</a:t>
              </a:r>
              <a:endParaRPr b="1"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7804375" y="3467100"/>
              <a:ext cx="1065600" cy="7647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コンテナ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6年</a:t>
              </a:r>
              <a:endParaRPr b="1"/>
            </a:p>
          </p:txBody>
        </p:sp>
        <p:sp>
          <p:nvSpPr>
            <p:cNvPr id="154" name="Google Shape;154;p18"/>
            <p:cNvSpPr/>
            <p:nvPr/>
          </p:nvSpPr>
          <p:spPr>
            <a:xfrm rot="-5400000">
              <a:off x="2520122" y="2829475"/>
              <a:ext cx="582900" cy="4005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 rot="-5400000">
              <a:off x="5375525" y="3979675"/>
              <a:ext cx="582900" cy="1705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 rot="-5400000">
              <a:off x="6848625" y="4249225"/>
              <a:ext cx="582900" cy="11661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 rot="-5400000">
              <a:off x="8045725" y="4299475"/>
              <a:ext cx="582900" cy="1065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8"/>
          <p:cNvSpPr/>
          <p:nvPr/>
        </p:nvSpPr>
        <p:spPr>
          <a:xfrm>
            <a:off x="6494425" y="4124825"/>
            <a:ext cx="1253700" cy="176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919425" y="2127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・クラウド登場から</a:t>
            </a:r>
            <a:r>
              <a:rPr b="1" lang="en-US" sz="3000" u="sng">
                <a:solidFill>
                  <a:srgbClr val="F1A60F"/>
                </a:solidFill>
              </a:rPr>
              <a:t>11年経過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919425" y="29653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・クラウドとコンテナは</a:t>
            </a:r>
            <a:r>
              <a:rPr b="1" lang="en-US" sz="3000" u="sng">
                <a:solidFill>
                  <a:srgbClr val="F1A60F"/>
                </a:solidFill>
              </a:rPr>
              <a:t>別のモノ</a:t>
            </a:r>
            <a:endParaRPr b="1" i="0" sz="22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「クラウドサービス」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311775" y="29203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rgbClr val="F1A60F"/>
                </a:solidFill>
              </a:rPr>
              <a:t>「クラウド」の概念を使用した商品を</a:t>
            </a:r>
            <a:endParaRPr b="1" sz="3000" u="sng">
              <a:solidFill>
                <a:srgbClr val="F1A60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rgbClr val="F1A60F"/>
                </a:solidFill>
              </a:rPr>
              <a:t>ユーザに提供し、利用料金を得ているサービス</a:t>
            </a:r>
            <a:endParaRPr b="1" sz="3000" u="sng">
              <a:solidFill>
                <a:srgbClr val="F1A60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「クラウドサービス」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644398"/>
            <a:ext cx="7389578" cy="3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2092775" y="2868075"/>
            <a:ext cx="1466700" cy="905400"/>
          </a:xfrm>
          <a:prstGeom prst="rect">
            <a:avLst/>
          </a:prstGeom>
          <a:solidFill>
            <a:srgbClr val="F1A6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FFFFFF"/>
                </a:solidFill>
              </a:rPr>
              <a:t>機能</a:t>
            </a:r>
            <a:endParaRPr b="1" i="0" sz="18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4106825" y="3858675"/>
            <a:ext cx="1608300" cy="905400"/>
          </a:xfrm>
          <a:prstGeom prst="rect">
            <a:avLst/>
          </a:prstGeom>
          <a:solidFill>
            <a:srgbClr val="F1A6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FFFFFF"/>
                </a:solidFill>
              </a:rPr>
              <a:t>開発環境</a:t>
            </a:r>
            <a:endParaRPr b="1" i="0" sz="18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164225" y="4620675"/>
            <a:ext cx="1881900" cy="905400"/>
          </a:xfrm>
          <a:prstGeom prst="rect">
            <a:avLst/>
          </a:prstGeom>
          <a:solidFill>
            <a:srgbClr val="F1A60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FFFFFF"/>
                </a:solidFill>
              </a:rPr>
              <a:t>インフラ</a:t>
            </a:r>
            <a:endParaRPr b="1" sz="26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FFFFFF"/>
                </a:solidFill>
              </a:rPr>
              <a:t>リソース</a:t>
            </a:r>
            <a:endParaRPr b="1" i="0" sz="18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977975" y="20509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600">
                <a:solidFill>
                  <a:srgbClr val="717171"/>
                </a:solidFill>
              </a:rPr>
              <a:t>→SaaS(ソフトウェア)・PaaS(開発環境)・IaaS(インフラ)</a:t>
            </a:r>
            <a:endParaRPr b="1" i="0" sz="1800" u="sng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444575" y="1517600"/>
            <a:ext cx="931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「クラウドサービス」で提供される商品とは？</a:t>
            </a:r>
            <a:endParaRPr b="1" i="0" sz="32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「クラウドサービス」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339598"/>
            <a:ext cx="7389578" cy="397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4">
            <a:alphaModFix/>
          </a:blip>
          <a:srcRect b="0" l="19559" r="17669" t="0"/>
          <a:stretch/>
        </p:blipFill>
        <p:spPr>
          <a:xfrm>
            <a:off x="1869125" y="2339589"/>
            <a:ext cx="975600" cy="857261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225" y="2339600"/>
            <a:ext cx="857251" cy="857251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38027" y="3196850"/>
            <a:ext cx="1078875" cy="906125"/>
          </a:xfrm>
          <a:prstGeom prst="rect">
            <a:avLst/>
          </a:prstGeom>
          <a:noFill/>
          <a:ln cap="flat" cmpd="sng" w="9525">
            <a:solidFill>
              <a:srgbClr val="2F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7">
            <a:alphaModFix/>
          </a:blip>
          <a:srcRect b="0" l="26551" r="25745" t="0"/>
          <a:stretch/>
        </p:blipFill>
        <p:spPr>
          <a:xfrm>
            <a:off x="6506900" y="4084550"/>
            <a:ext cx="1286800" cy="12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350075" y="1212800"/>
            <a:ext cx="974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2600">
                <a:solidFill>
                  <a:srgbClr val="717171"/>
                </a:solidFill>
              </a:rPr>
              <a:t>SaaS(ソフトウェア)・PaaS(開発環境)・IaaS(インフラ)例</a:t>
            </a:r>
            <a:endParaRPr b="1" i="0" sz="18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